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7" r:id="rId1"/>
  </p:sldMasterIdLst>
  <p:notesMasterIdLst>
    <p:notesMasterId r:id="rId13"/>
  </p:notesMasterIdLst>
  <p:handoutMasterIdLst>
    <p:handoutMasterId r:id="rId14"/>
  </p:handoutMasterIdLst>
  <p:sldIdLst>
    <p:sldId id="283" r:id="rId2"/>
    <p:sldId id="281" r:id="rId3"/>
    <p:sldId id="282" r:id="rId4"/>
    <p:sldId id="317" r:id="rId5"/>
    <p:sldId id="318" r:id="rId6"/>
    <p:sldId id="319" r:id="rId7"/>
    <p:sldId id="314" r:id="rId8"/>
    <p:sldId id="315" r:id="rId9"/>
    <p:sldId id="316" r:id="rId10"/>
    <p:sldId id="313" r:id="rId11"/>
    <p:sldId id="284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EC5C42E-53F7-2DEE-831D-D13DA1936C73}" name="Guangxun Zhai" initials="GZ" userId="S::gz244@cornell.edu::875a7964-6fa7-4c18-95b9-029532ca027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D"/>
    <a:srgbClr val="161616"/>
    <a:srgbClr val="9306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38" autoAdjust="0"/>
    <p:restoredTop sz="58879" autoAdjust="0"/>
  </p:normalViewPr>
  <p:slideViewPr>
    <p:cSldViewPr snapToGrid="0" snapToObjects="1">
      <p:cViewPr varScale="1">
        <p:scale>
          <a:sx n="99" d="100"/>
          <a:sy n="99" d="100"/>
        </p:scale>
        <p:origin x="66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F1A0AB-3F7A-7248-9EC6-2DC5D42F63A7}" type="datetime1">
              <a:rPr lang="en-US" smtClean="0"/>
              <a:t>7/18/23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173D3-EE95-2440-8BCD-16B280480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4197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8.png>
</file>

<file path=ppt/media/image9.png>
</file>

<file path=ppt/media/media1.mov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B42D4C-75C3-9F49-B1B0-4493D693053C}" type="datetime1">
              <a:rPr lang="en-US" smtClean="0"/>
              <a:t>7/18/23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EEF31B-9A21-7844-B6A2-1EDF038FA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0103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1153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37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772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964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87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28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916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61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83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03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EEF31B-9A21-7844-B6A2-1EDF038FA6D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647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634939"/>
            <a:ext cx="9144000" cy="1508562"/>
          </a:xfrm>
          <a:prstGeom prst="rect">
            <a:avLst/>
          </a:prstGeom>
          <a:solidFill>
            <a:srgbClr val="93062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888" y="3863302"/>
            <a:ext cx="5604224" cy="9669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FF6C2E9-091F-44FE-9E61-AF52A705E3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76623" y="1416457"/>
            <a:ext cx="5190755" cy="93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050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Presenter Name,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768653"/>
            <a:ext cx="9144000" cy="376237"/>
          </a:xfrm>
          <a:prstGeom prst="rect">
            <a:avLst/>
          </a:prstGeom>
          <a:solidFill>
            <a:srgbClr val="93062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7210" y="4819849"/>
            <a:ext cx="839821" cy="27384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7FBF7579-DC7F-8247-B90F-AFD28B5305B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59650" y="826166"/>
            <a:ext cx="83641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Picture 9" descr="Horizontal Wordmark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32" y="4669201"/>
            <a:ext cx="3252683" cy="575140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59651" y="1046613"/>
            <a:ext cx="8364138" cy="1320891"/>
          </a:xfrm>
          <a:prstGeom prst="rect">
            <a:avLst/>
          </a:prstGeom>
        </p:spPr>
        <p:txBody>
          <a:bodyPr vert="horz" anchor="ctr"/>
          <a:lstStyle>
            <a:lvl1pPr algn="l">
              <a:defRPr sz="40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of Presentation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359651" y="2520272"/>
            <a:ext cx="8364138" cy="1996161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2000" b="0" i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  <a:p>
            <a:pPr lvl="0"/>
            <a:r>
              <a:rPr lang="en-US" dirty="0"/>
              <a:t>Title, Lab</a:t>
            </a:r>
          </a:p>
          <a:p>
            <a:pPr lvl="0"/>
            <a:r>
              <a:rPr lang="en-US" dirty="0"/>
              <a:t>Event, Date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4D18F5A-C0EA-4C53-9362-68686999D7A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59652" y="258673"/>
            <a:ext cx="5574355" cy="4114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091F6E-4A33-4BF6-A15C-6F18A3A3A20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18703" y="44920"/>
            <a:ext cx="2205086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39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 userDrawn="1"/>
        </p:nvCxnSpPr>
        <p:spPr>
          <a:xfrm>
            <a:off x="389931" y="966660"/>
            <a:ext cx="83641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389931" y="1015839"/>
            <a:ext cx="8364138" cy="3705823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D53F0CC-378A-4AF9-AA7E-949D1E4714DF}"/>
              </a:ext>
            </a:extLst>
          </p:cNvPr>
          <p:cNvCxnSpPr>
            <a:cxnSpLocks/>
          </p:cNvCxnSpPr>
          <p:nvPr userDrawn="1"/>
        </p:nvCxnSpPr>
        <p:spPr>
          <a:xfrm>
            <a:off x="388620" y="4770757"/>
            <a:ext cx="8366760" cy="0"/>
          </a:xfrm>
          <a:prstGeom prst="line">
            <a:avLst/>
          </a:prstGeom>
          <a:ln w="9525" cmpd="sng">
            <a:solidFill>
              <a:schemeClr val="bg1">
                <a:lumMod val="85000"/>
                <a:alpha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9">
            <a:extLst>
              <a:ext uri="{FF2B5EF4-FFF2-40B4-BE49-F238E27FC236}">
                <a16:creationId xmlns:a16="http://schemas.microsoft.com/office/drawing/2014/main" id="{7D908585-3322-4C69-904F-903D8EEA8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932" y="142255"/>
            <a:ext cx="8364137" cy="777116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5564CE1-0A26-4547-9ED0-270B9DCBB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5559" y="4819849"/>
            <a:ext cx="839821" cy="27384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7FBF7579-DC7F-8247-B90F-AFD28B5305B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DDF567-2EDE-4F61-82D9-CD67DA2715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8620" y="4818047"/>
            <a:ext cx="2413475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37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Caption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230185" y="3459838"/>
            <a:ext cx="2653854" cy="1246157"/>
          </a:xfrm>
          <a:prstGeom prst="rect">
            <a:avLst/>
          </a:prstGeom>
        </p:spPr>
        <p:txBody>
          <a:bodyPr vert="horz" anchor="b" anchorCtr="0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1600">
                <a:latin typeface="Arial"/>
                <a:cs typeface="Arial"/>
              </a:defRPr>
            </a:lvl2pPr>
            <a:lvl3pPr marL="914400" indent="0">
              <a:buNone/>
              <a:defRPr sz="1600">
                <a:latin typeface="Arial"/>
                <a:cs typeface="Arial"/>
              </a:defRPr>
            </a:lvl3pPr>
            <a:lvl4pPr marL="1371600" indent="0">
              <a:buNone/>
              <a:defRPr sz="1600">
                <a:latin typeface="Arial"/>
                <a:cs typeface="Arial"/>
              </a:defRPr>
            </a:lvl4pPr>
            <a:lvl5pPr marL="1828800" indent="0">
              <a:buNone/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Photo caption text style Arial 16pt. Can be white or black text for legibility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6D4AF5E-95F3-4DE9-BD59-061C43A42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5559" y="4819849"/>
            <a:ext cx="839821" cy="27384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7FBF7579-DC7F-8247-B90F-AFD28B5305B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786DA8-084A-47A5-A45D-6809D6DCC6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8620" y="4818047"/>
            <a:ext cx="2413475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037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EAA74D-D18E-46E7-8E83-067E8380C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19" t="35835" r="38457" b="12812"/>
          <a:stretch/>
        </p:blipFill>
        <p:spPr>
          <a:xfrm>
            <a:off x="2575228" y="11430"/>
            <a:ext cx="6568772" cy="512064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F4B3ADD-B915-4074-8846-9582E7B5D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13607"/>
            <a:ext cx="7886700" cy="993775"/>
          </a:xfrm>
          <a:prstGeom prst="rect">
            <a:avLst/>
          </a:prstGeom>
        </p:spPr>
        <p:txBody>
          <a:bodyPr anchor="ctr"/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C5F722C-936A-4F71-9C1B-9508FF59D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5559" y="4819849"/>
            <a:ext cx="839821" cy="273844"/>
          </a:xfrm>
          <a:prstGeom prst="rect">
            <a:avLst/>
          </a:prstGeom>
        </p:spPr>
        <p:txBody>
          <a:bodyPr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7FBF7579-DC7F-8247-B90F-AFD28B5305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726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9718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Georgia"/>
          <a:ea typeface="+mn-ea"/>
          <a:cs typeface="Georgi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Georgi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Georgi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Georgi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Georg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newyorkwines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../media/media3.mp4"/><Relationship Id="rId7" Type="http://schemas.openxmlformats.org/officeDocument/2006/relationships/image" Target="../media/image1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39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9328E85-A50B-4236-AECD-892B175C7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32C2A-41A4-4531-BF7C-65DFBF00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F7579-DC7F-8247-B90F-AFD28B5305B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7836F0-CED1-4983-A4F3-B0CDFB909CB4}"/>
              </a:ext>
            </a:extLst>
          </p:cNvPr>
          <p:cNvSpPr/>
          <p:nvPr/>
        </p:nvSpPr>
        <p:spPr>
          <a:xfrm>
            <a:off x="389932" y="1168618"/>
            <a:ext cx="76791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cap="all" dirty="0">
                <a:solidFill>
                  <a:schemeClr val="bg1"/>
                </a:solidFill>
                <a:latin typeface="Exemplar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NEW YORK WINE &amp; GRAPE FOUNDATION</a:t>
            </a:r>
            <a:endParaRPr lang="en-US" b="1" cap="all" dirty="0">
              <a:solidFill>
                <a:schemeClr val="bg1"/>
              </a:solidFill>
              <a:latin typeface="Exemplar Pro"/>
            </a:endParaRPr>
          </a:p>
          <a:p>
            <a:r>
              <a:rPr lang="en-US" b="1" dirty="0">
                <a:solidFill>
                  <a:schemeClr val="bg1"/>
                </a:solidFill>
                <a:latin typeface="Exemplar Pro"/>
              </a:rPr>
              <a:t>	Determining bud mortality via thermal imaging to guide pruning practices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2" name="Picture 21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1185B891-34F1-5A0A-C996-98A2975CFD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058" y="2176711"/>
            <a:ext cx="4324640" cy="646331"/>
          </a:xfrm>
          <a:prstGeom prst="rect">
            <a:avLst/>
          </a:prstGeom>
        </p:spPr>
      </p:pic>
      <p:pic>
        <p:nvPicPr>
          <p:cNvPr id="23" name="Picture 22" descr="About | USDA Plant Hardiness Zone Map">
            <a:extLst>
              <a:ext uri="{FF2B5EF4-FFF2-40B4-BE49-F238E27FC236}">
                <a16:creationId xmlns:a16="http://schemas.microsoft.com/office/drawing/2014/main" id="{FD6583A1-9251-461C-8863-3E9F583CB3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62"/>
          <a:stretch/>
        </p:blipFill>
        <p:spPr bwMode="auto">
          <a:xfrm>
            <a:off x="460058" y="3184804"/>
            <a:ext cx="3882297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701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B59A33-D46B-BF6C-3926-10839A803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24712"/>
            <a:ext cx="7886700" cy="2294049"/>
          </a:xfrm>
        </p:spPr>
        <p:txBody>
          <a:bodyPr/>
          <a:lstStyle/>
          <a:p>
            <a:r>
              <a:rPr lang="en-US" dirty="0"/>
              <a:t>Thanks for Your Attention!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2BDAED-3088-DC57-93F4-40FCE0C05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F7579-DC7F-8247-B90F-AFD28B5305B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4" name="Picture 13" descr="A qr code with a red flower and green leaf&#10;&#10;Description automatically generated">
            <a:extLst>
              <a:ext uri="{FF2B5EF4-FFF2-40B4-BE49-F238E27FC236}">
                <a16:creationId xmlns:a16="http://schemas.microsoft.com/office/drawing/2014/main" id="{BAFEEB8B-84A4-7E24-37D9-F4D291264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82" y="3347770"/>
            <a:ext cx="1685923" cy="168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26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F7579-DC7F-8247-B90F-AFD28B5305B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276490-28A9-D030-3A33-57FF32E30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893" y="903738"/>
            <a:ext cx="8364138" cy="2039487"/>
          </a:xfrm>
        </p:spPr>
        <p:txBody>
          <a:bodyPr/>
          <a:lstStyle/>
          <a:p>
            <a:r>
              <a:rPr lang="en-US" dirty="0"/>
              <a:t>Active Thermography to Determine Grape Bud Mortality: System Design and Feasibility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FDF61-47F2-6C06-8BCA-1FB77BF10A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9651" y="3514728"/>
            <a:ext cx="8364138" cy="1178718"/>
          </a:xfrm>
        </p:spPr>
        <p:txBody>
          <a:bodyPr/>
          <a:lstStyle/>
          <a:p>
            <a:r>
              <a:rPr lang="en-US" sz="1800" dirty="0"/>
              <a:t>Guangxun ZHAI</a:t>
            </a:r>
            <a:r>
              <a:rPr lang="en-US" sz="1800" baseline="30000" dirty="0"/>
              <a:t>1</a:t>
            </a:r>
            <a:r>
              <a:rPr lang="en-US" sz="1800" dirty="0"/>
              <a:t>, Justine VANDEN HEUVEL</a:t>
            </a:r>
            <a:r>
              <a:rPr lang="en-US" sz="1800" baseline="30000" dirty="0"/>
              <a:t>2</a:t>
            </a:r>
            <a:r>
              <a:rPr lang="en-US" sz="1800" dirty="0"/>
              <a:t>, Steven LERCH</a:t>
            </a:r>
            <a:r>
              <a:rPr lang="en-US" sz="1800" baseline="30000" dirty="0"/>
              <a:t>2</a:t>
            </a:r>
            <a:r>
              <a:rPr lang="en-US" sz="1800" dirty="0"/>
              <a:t>, Yu JIANG</a:t>
            </a:r>
            <a:r>
              <a:rPr lang="en-US" sz="1800" baseline="30000" dirty="0"/>
              <a:t>2</a:t>
            </a:r>
          </a:p>
          <a:p>
            <a:r>
              <a:rPr lang="en-US" sz="1600" dirty="0"/>
              <a:t>1 School of Electrical and Computer Engineering, Cornell University</a:t>
            </a:r>
          </a:p>
          <a:p>
            <a:r>
              <a:rPr lang="en-US" sz="1600" dirty="0"/>
              <a:t>2 School of Integrative Plant Science, Cornell University</a:t>
            </a:r>
          </a:p>
          <a:p>
            <a:endParaRPr lang="en-US" sz="1600" dirty="0"/>
          </a:p>
          <a:p>
            <a:r>
              <a:rPr lang="en-US" sz="1600" dirty="0"/>
              <a:t>Presented for 2023 </a:t>
            </a:r>
            <a:r>
              <a:rPr lang="en-US" sz="1600" dirty="0" err="1"/>
              <a:t>GiESCO</a:t>
            </a:r>
            <a:r>
              <a:rPr lang="en-US" sz="1600" dirty="0"/>
              <a:t>, July 19, 2023</a:t>
            </a:r>
          </a:p>
          <a:p>
            <a:endParaRPr lang="en-US" dirty="0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21154AFF-63CF-A2FA-E8D9-A0B27040E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433" y="4779933"/>
            <a:ext cx="2304574" cy="34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52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622C21-ECDB-854F-4B4D-01240694E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Cold Damage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9AD452-F34A-44C5-ACE4-860D3F903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7FBF7579-DC7F-8247-B90F-AFD28B5305B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2AC717-FF40-73AD-BBE8-B2ECC2DCE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73" y="1042947"/>
            <a:ext cx="3915187" cy="34075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C1832BE-2D8C-3E5C-1F9C-4193BBFA5DB3}"/>
              </a:ext>
            </a:extLst>
          </p:cNvPr>
          <p:cNvSpPr txBox="1"/>
          <p:nvPr/>
        </p:nvSpPr>
        <p:spPr>
          <a:xfrm>
            <a:off x="583391" y="4407615"/>
            <a:ext cx="3739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Wine grape production regions in NYS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2E4D71-2C19-657E-BC6C-C83B95B36760}"/>
              </a:ext>
            </a:extLst>
          </p:cNvPr>
          <p:cNvSpPr txBox="1"/>
          <p:nvPr/>
        </p:nvSpPr>
        <p:spPr>
          <a:xfrm>
            <a:off x="3038903" y="4819849"/>
            <a:ext cx="48766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*Map is generated via Alcohol and Tobacco Tax and Trade Bureau: https://www.ttb.gov/wine/ava-map-explorer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E2B324-B28B-4B55-AF57-90141CF5122A}"/>
              </a:ext>
            </a:extLst>
          </p:cNvPr>
          <p:cNvSpPr txBox="1"/>
          <p:nvPr/>
        </p:nvSpPr>
        <p:spPr>
          <a:xfrm>
            <a:off x="4464844" y="1035763"/>
            <a:ext cx="45434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Reported up to 100 percent loss due to frost events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Huge economic losses to NYS winegrowers and grape wine industry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More often in recent years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Up to 80% losses in Finger Lakes region in 2014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Constantly across NYS in 2022 and likely 2023 </a:t>
            </a:r>
          </a:p>
        </p:txBody>
      </p:sp>
    </p:spTree>
    <p:extLst>
      <p:ext uri="{BB962C8B-B14F-4D97-AF65-F5344CB8AC3E}">
        <p14:creationId xmlns:p14="http://schemas.microsoft.com/office/powerpoint/2010/main" val="449801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D4BBBD-DA5C-E1C9-5BC1-A4547FC00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Sense Bud Damage?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4864D-ECB3-57E3-8661-5B8F29119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F7579-DC7F-8247-B90F-AFD28B5305BF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BD236D09-541C-E34A-3903-7A9908669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40586"/>
              </p:ext>
            </p:extLst>
          </p:nvPr>
        </p:nvGraphicFramePr>
        <p:xfrm>
          <a:off x="565177" y="2690363"/>
          <a:ext cx="8013645" cy="19520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2729">
                  <a:extLst>
                    <a:ext uri="{9D8B030D-6E8A-4147-A177-3AD203B41FA5}">
                      <a16:colId xmlns:a16="http://schemas.microsoft.com/office/drawing/2014/main" val="3791901124"/>
                    </a:ext>
                  </a:extLst>
                </a:gridCol>
                <a:gridCol w="1602729">
                  <a:extLst>
                    <a:ext uri="{9D8B030D-6E8A-4147-A177-3AD203B41FA5}">
                      <a16:colId xmlns:a16="http://schemas.microsoft.com/office/drawing/2014/main" val="1495920005"/>
                    </a:ext>
                  </a:extLst>
                </a:gridCol>
                <a:gridCol w="1602729">
                  <a:extLst>
                    <a:ext uri="{9D8B030D-6E8A-4147-A177-3AD203B41FA5}">
                      <a16:colId xmlns:a16="http://schemas.microsoft.com/office/drawing/2014/main" val="969401943"/>
                    </a:ext>
                  </a:extLst>
                </a:gridCol>
                <a:gridCol w="1602729">
                  <a:extLst>
                    <a:ext uri="{9D8B030D-6E8A-4147-A177-3AD203B41FA5}">
                      <a16:colId xmlns:a16="http://schemas.microsoft.com/office/drawing/2014/main" val="838200288"/>
                    </a:ext>
                  </a:extLst>
                </a:gridCol>
                <a:gridCol w="1602729">
                  <a:extLst>
                    <a:ext uri="{9D8B030D-6E8A-4147-A177-3AD203B41FA5}">
                      <a16:colId xmlns:a16="http://schemas.microsoft.com/office/drawing/2014/main" val="11802383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Manual Examination</a:t>
                      </a:r>
                      <a:br>
                        <a:rPr lang="en-US" sz="1200" b="0" dirty="0"/>
                      </a:br>
                      <a:r>
                        <a:rPr lang="en-US" sz="1200" b="0" dirty="0"/>
                        <a:t>(Random Sampling &amp;</a:t>
                      </a:r>
                      <a:br>
                        <a:rPr lang="en-US" sz="1200" b="0" dirty="0"/>
                      </a:br>
                      <a:r>
                        <a:rPr lang="en-US" sz="1200" b="0" dirty="0"/>
                        <a:t>Slicing)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cap="none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Computed Tomography/Magnetic resonance Imaging</a:t>
                      </a:r>
                      <a:endParaRPr lang="en-US" sz="1200" b="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Hyperspectral Imaging</a:t>
                      </a:r>
                    </a:p>
                    <a:p>
                      <a:pPr algn="ctr"/>
                      <a:endParaRPr lang="en-US" sz="1200" b="0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cap="none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Active Thermography System </a:t>
                      </a:r>
                      <a:endParaRPr lang="en-US" sz="1200" b="0" cap="none" spc="0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endParaRPr lang="en-US" sz="1200" b="0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8023828"/>
                  </a:ext>
                </a:extLst>
              </a:tr>
              <a:tr h="483913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Affordability</a:t>
                      </a: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✘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​</a:t>
                      </a:r>
                      <a:endParaRPr lang="en-US" sz="1200" b="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✘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​</a:t>
                      </a:r>
                      <a:endParaRPr lang="en-US" sz="1200" b="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✔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​</a:t>
                      </a:r>
                      <a:endParaRPr lang="en-US" sz="1200" b="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✔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6967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Accuracy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✘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​</a:t>
                      </a:r>
                      <a:endParaRPr lang="en-US" sz="1200" b="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✔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✘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1200" b="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✔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sz="1200" b="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611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Sensitivity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High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High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Low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Medium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915951"/>
                  </a:ext>
                </a:extLst>
              </a:tr>
            </a:tbl>
          </a:graphicData>
        </a:graphic>
      </p:graphicFrame>
      <p:pic>
        <p:nvPicPr>
          <p:cNvPr id="7" name="Picture 6" descr="A close-up of a plant&#10;&#10;Description automatically generated">
            <a:extLst>
              <a:ext uri="{FF2B5EF4-FFF2-40B4-BE49-F238E27FC236}">
                <a16:creationId xmlns:a16="http://schemas.microsoft.com/office/drawing/2014/main" id="{A955D10D-4B73-8108-60FF-77AE4F23F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984" y="1191540"/>
            <a:ext cx="1071154" cy="1226654"/>
          </a:xfrm>
          <a:prstGeom prst="rect">
            <a:avLst/>
          </a:prstGeom>
        </p:spPr>
      </p:pic>
      <p:pic>
        <p:nvPicPr>
          <p:cNvPr id="9" name="Picture 8" descr="A close-up of a ct scan&#10;&#10;Description automatically generated">
            <a:extLst>
              <a:ext uri="{FF2B5EF4-FFF2-40B4-BE49-F238E27FC236}">
                <a16:creationId xmlns:a16="http://schemas.microsoft.com/office/drawing/2014/main" id="{7727B404-594B-4D2F-0AA9-8D9BCBB605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3963731" y="1186807"/>
            <a:ext cx="1235284" cy="1226654"/>
          </a:xfrm>
          <a:prstGeom prst="rect">
            <a:avLst/>
          </a:prstGeom>
        </p:spPr>
      </p:pic>
      <p:pic>
        <p:nvPicPr>
          <p:cNvPr id="11" name="Picture 10" descr="A green and red circles&#10;&#10;Description automatically generated">
            <a:extLst>
              <a:ext uri="{FF2B5EF4-FFF2-40B4-BE49-F238E27FC236}">
                <a16:creationId xmlns:a16="http://schemas.microsoft.com/office/drawing/2014/main" id="{A4B7D5F4-6263-5B26-4A2C-A42284A40F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066"/>
          <a:stretch/>
        </p:blipFill>
        <p:spPr>
          <a:xfrm>
            <a:off x="5485493" y="1196273"/>
            <a:ext cx="1235284" cy="1226654"/>
          </a:xfrm>
          <a:prstGeom prst="rect">
            <a:avLst/>
          </a:prstGeom>
        </p:spPr>
      </p:pic>
      <p:pic>
        <p:nvPicPr>
          <p:cNvPr id="13" name="Picture 12" descr="A light in the sky&#10;&#10;Description automatically generated">
            <a:extLst>
              <a:ext uri="{FF2B5EF4-FFF2-40B4-BE49-F238E27FC236}">
                <a16:creationId xmlns:a16="http://schemas.microsoft.com/office/drawing/2014/main" id="{3858506A-3E61-32FE-6AFE-B2DBF065521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976" b="2607"/>
          <a:stretch/>
        </p:blipFill>
        <p:spPr>
          <a:xfrm>
            <a:off x="7169834" y="1186807"/>
            <a:ext cx="1173811" cy="122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861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598D006-7F75-4686-F98F-7E1BB1B8B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F16886-20AB-4323-2604-3BA1005A2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F7579-DC7F-8247-B90F-AFD28B5305B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 descr="A computer on a stand with several lamps&#10;&#10;Description automatically generated">
            <a:extLst>
              <a:ext uri="{FF2B5EF4-FFF2-40B4-BE49-F238E27FC236}">
                <a16:creationId xmlns:a16="http://schemas.microsoft.com/office/drawing/2014/main" id="{F5ADF9E8-451A-8956-CCB1-D13CFB7572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912" y="1224178"/>
            <a:ext cx="2198671" cy="30886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1E2DFB-55A9-573B-6540-471DFDCA85DE}"/>
              </a:ext>
            </a:extLst>
          </p:cNvPr>
          <p:cNvSpPr txBox="1"/>
          <p:nvPr/>
        </p:nvSpPr>
        <p:spPr>
          <a:xfrm>
            <a:off x="748866" y="4312845"/>
            <a:ext cx="2404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Overview of the System</a:t>
            </a:r>
          </a:p>
        </p:txBody>
      </p:sp>
      <p:pic>
        <p:nvPicPr>
          <p:cNvPr id="8" name="My Movie 1.mov">
            <a:hlinkClick r:id="" action="ppaction://media"/>
            <a:extLst>
              <a:ext uri="{FF2B5EF4-FFF2-40B4-BE49-F238E27FC236}">
                <a16:creationId xmlns:a16="http://schemas.microsoft.com/office/drawing/2014/main" id="{7CDABBC8-9589-F836-E44F-005B88D7A5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21497" r="21458"/>
          <a:stretch/>
        </p:blipFill>
        <p:spPr>
          <a:xfrm>
            <a:off x="4378818" y="1072677"/>
            <a:ext cx="3644720" cy="359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89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98BEBF-878E-94F9-7EB8-57EAD65E3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Thermal Videos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B0371-3557-9A09-0DBF-5F369F604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F7579-DC7F-8247-B90F-AFD28B5305B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20E16B-089C-94F2-4E88-37E81F70FD00}"/>
              </a:ext>
            </a:extLst>
          </p:cNvPr>
          <p:cNvSpPr txBox="1"/>
          <p:nvPr/>
        </p:nvSpPr>
        <p:spPr>
          <a:xfrm>
            <a:off x="1115202" y="4195969"/>
            <a:ext cx="7659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Thermal Changes of the Cayuga White (Left: Intact; Right: damaged) </a:t>
            </a:r>
          </a:p>
        </p:txBody>
      </p:sp>
      <p:pic>
        <p:nvPicPr>
          <p:cNvPr id="11" name="c4b4.mp4">
            <a:hlinkClick r:id="" action="ppaction://media"/>
            <a:extLst>
              <a:ext uri="{FF2B5EF4-FFF2-40B4-BE49-F238E27FC236}">
                <a16:creationId xmlns:a16="http://schemas.microsoft.com/office/drawing/2014/main" id="{B93F65B2-FD15-3D53-E32D-D11076708C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69967" y="1210168"/>
            <a:ext cx="3652463" cy="2739347"/>
          </a:xfrm>
          <a:prstGeom prst="rect">
            <a:avLst/>
          </a:prstGeom>
        </p:spPr>
      </p:pic>
      <p:pic>
        <p:nvPicPr>
          <p:cNvPr id="12" name="c3b3.mp4">
            <a:hlinkClick r:id="" action="ppaction://media"/>
            <a:extLst>
              <a:ext uri="{FF2B5EF4-FFF2-40B4-BE49-F238E27FC236}">
                <a16:creationId xmlns:a16="http://schemas.microsoft.com/office/drawing/2014/main" id="{E0133052-DBF8-5403-2648-6C193364634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1570" y="1202074"/>
            <a:ext cx="3652464" cy="273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30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31E53A-78C4-3EBD-B054-C120D98F2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Thermal Conductivity Difference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41A8B6-0ADC-51AA-3AA9-C59E9CB8A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F7579-DC7F-8247-B90F-AFD28B5305B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 descr="A picture containing text, diagram, screenshot, plot&#10;&#10;Description automatically generated">
            <a:extLst>
              <a:ext uri="{FF2B5EF4-FFF2-40B4-BE49-F238E27FC236}">
                <a16:creationId xmlns:a16="http://schemas.microsoft.com/office/drawing/2014/main" id="{9034DF1B-D719-F6FE-69D7-0B7D17868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209" y="1040810"/>
            <a:ext cx="3713299" cy="365760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D8D46B-B9A1-F811-D57D-5101CE7CE424}"/>
              </a:ext>
            </a:extLst>
          </p:cNvPr>
          <p:cNvSpPr txBox="1"/>
          <p:nvPr/>
        </p:nvSpPr>
        <p:spPr>
          <a:xfrm>
            <a:off x="389932" y="1099895"/>
            <a:ext cx="45434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Intact grape buds showed a higher peak temperature than damaged ones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Intact grape buds showed a higher thermal conductivity than damaged ones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Certain overlaps between intact and damaged grape buds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175022-474A-18C3-7C05-50DDC46CB7D8}"/>
              </a:ext>
            </a:extLst>
          </p:cNvPr>
          <p:cNvSpPr/>
          <p:nvPr/>
        </p:nvSpPr>
        <p:spPr>
          <a:xfrm>
            <a:off x="4969209" y="1040810"/>
            <a:ext cx="160004" cy="166484"/>
          </a:xfrm>
          <a:prstGeom prst="rect">
            <a:avLst/>
          </a:prstGeom>
          <a:solidFill>
            <a:srgbClr val="FFFFFD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7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F1ADE2-F9C3-5351-B45E-B0C506438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Cultivar Differences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D26077-1EC4-E7C6-1CC1-B5DA52FA0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F7579-DC7F-8247-B90F-AFD28B5305B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 descr="A picture containing text, screenshot, plot, line&#10;&#10;Description automatically generated">
            <a:extLst>
              <a:ext uri="{FF2B5EF4-FFF2-40B4-BE49-F238E27FC236}">
                <a16:creationId xmlns:a16="http://schemas.microsoft.com/office/drawing/2014/main" id="{30A4448B-2FCD-0536-8F10-17EBBB323E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25" y="1051525"/>
            <a:ext cx="3811282" cy="363616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45C536-B462-3A41-F836-8B03E5B523A5}"/>
              </a:ext>
            </a:extLst>
          </p:cNvPr>
          <p:cNvSpPr/>
          <p:nvPr/>
        </p:nvSpPr>
        <p:spPr>
          <a:xfrm>
            <a:off x="454225" y="1064418"/>
            <a:ext cx="160004" cy="166484"/>
          </a:xfrm>
          <a:prstGeom prst="rect">
            <a:avLst/>
          </a:prstGeom>
          <a:solidFill>
            <a:srgbClr val="FFFFFD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262641-C08A-3CF5-C57C-2F10C912DCF0}"/>
              </a:ext>
            </a:extLst>
          </p:cNvPr>
          <p:cNvSpPr txBox="1"/>
          <p:nvPr/>
        </p:nvSpPr>
        <p:spPr>
          <a:xfrm>
            <a:off x="4440438" y="1048256"/>
            <a:ext cx="45434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In general, the tested cultivars showed similar responses to the external thermal stimulations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Cayuga White demonstrated the largest separation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Concord had the least separation between intact and damaged buds</a:t>
            </a:r>
          </a:p>
        </p:txBody>
      </p:sp>
    </p:spTree>
    <p:extLst>
      <p:ext uri="{BB962C8B-B14F-4D97-AF65-F5344CB8AC3E}">
        <p14:creationId xmlns:p14="http://schemas.microsoft.com/office/powerpoint/2010/main" val="3754109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610F9F-7050-3EBE-57C0-1959A9D8CF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Estimate bud mortality ratio</a:t>
            </a:r>
          </a:p>
          <a:p>
            <a:pPr lvl="1"/>
            <a:r>
              <a:rPr lang="en-US" dirty="0"/>
              <a:t>Precision pruning in vineyards</a:t>
            </a:r>
          </a:p>
          <a:p>
            <a:pPr lvl="1"/>
            <a:r>
              <a:rPr lang="en-US" dirty="0"/>
              <a:t>High throughput phenotyping for genetics studies and breeding</a:t>
            </a:r>
          </a:p>
          <a:p>
            <a:pPr lvl="1"/>
            <a:r>
              <a:rPr lang="en-US" dirty="0"/>
              <a:t>Crop</a:t>
            </a:r>
            <a:r>
              <a:rPr lang="zh-CN" altLang="en-US" dirty="0"/>
              <a:t> </a:t>
            </a:r>
            <a:r>
              <a:rPr lang="en-US" dirty="0"/>
              <a:t>insurance and other financial assistance programs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A05333-0261-17AC-8DE9-724CE307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for Growers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CCFE9-B4A1-DDFC-AEC3-1DE2EAF18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F7579-DC7F-8247-B90F-AFD28B5305B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60683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85000"/>
            <a:lumOff val="1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333</Words>
  <Application>Microsoft Macintosh PowerPoint</Application>
  <PresentationFormat>On-screen Show (16:9)</PresentationFormat>
  <Paragraphs>76</Paragraphs>
  <Slides>11</Slides>
  <Notes>11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Exemplar Pro</vt:lpstr>
      <vt:lpstr>Arial</vt:lpstr>
      <vt:lpstr>Calibri</vt:lpstr>
      <vt:lpstr>Georgia</vt:lpstr>
      <vt:lpstr>Wingdings</vt:lpstr>
      <vt:lpstr>1_Office Theme</vt:lpstr>
      <vt:lpstr>PowerPoint Presentation</vt:lpstr>
      <vt:lpstr>Active Thermography to Determine Grape Bud Mortality: System Design and Feasibility</vt:lpstr>
      <vt:lpstr>Cold Damage</vt:lpstr>
      <vt:lpstr>How to Sense Bud Damage?</vt:lpstr>
      <vt:lpstr>System Design</vt:lpstr>
      <vt:lpstr>Example Thermal Videos</vt:lpstr>
      <vt:lpstr>Thermal Conductivity Difference</vt:lpstr>
      <vt:lpstr>Cultivar Differences</vt:lpstr>
      <vt:lpstr>Applications for Growers</vt:lpstr>
      <vt:lpstr>Acknowledgement</vt:lpstr>
      <vt:lpstr>Thanks for Your Attention!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</dc:creator>
  <cp:lastModifiedBy>Guangxun Zhai</cp:lastModifiedBy>
  <cp:revision>102</cp:revision>
  <dcterms:created xsi:type="dcterms:W3CDTF">2018-05-09T14:32:32Z</dcterms:created>
  <dcterms:modified xsi:type="dcterms:W3CDTF">2023-07-19T04:17:12Z</dcterms:modified>
</cp:coreProperties>
</file>